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9"/>
  </p:notesMasterIdLst>
  <p:sldIdLst>
    <p:sldId id="256" r:id="rId2"/>
    <p:sldId id="291" r:id="rId3"/>
    <p:sldId id="292" r:id="rId4"/>
    <p:sldId id="259" r:id="rId5"/>
    <p:sldId id="257" r:id="rId6"/>
    <p:sldId id="290" r:id="rId7"/>
    <p:sldId id="258" r:id="rId8"/>
  </p:sldIdLst>
  <p:sldSz cx="18288000" cy="10287000"/>
  <p:notesSz cx="6858000" cy="9144000"/>
  <p:embeddedFontLst>
    <p:embeddedFont>
      <p:font typeface="IBM Plex Sans Bold" panose="020B0604020202020204" charset="0"/>
      <p:regular r:id="rId10"/>
      <p:bold r:id="rId11"/>
    </p:embeddedFont>
    <p:embeddedFont>
      <p:font typeface="Intro Rust" panose="020B0604020202020204" charset="0"/>
      <p:regular r:id="rId12"/>
    </p:embeddedFont>
    <p:embeddedFont>
      <p:font typeface="Source Sans Pro" panose="020B0604020202020204" charset="0"/>
      <p:regular r:id="rId13"/>
      <p:bold r:id="rId14"/>
      <p:italic r:id="rId15"/>
      <p:boldItalic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B2FBEB0-ADE3-3745-BD2B-14ED4C289A9A}" v="22" dt="2024-12-07T02:12:24.995"/>
    <p1510:client id="{810D9DFB-6BD8-C8FD-A7D8-8581C5AB5F75}" v="23" dt="2024-12-07T01:38:04.427"/>
    <p1510:client id="{D8D0C138-DF64-2E71-1F79-0B6797374167}" v="3" dt="2024-12-06T14:25:36.240"/>
    <p1510:client id="{DDA238F7-6F49-DCB4-0BE0-5DD3AB229E7C}" v="38" dt="2024-12-06T15:23:33.7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#NG TZE KEAN#" userId="9bb3325f-00bb-4478-88b9-5a6349851549" providerId="ADAL" clId="{4B2FBEB0-ADE3-3745-BD2B-14ED4C289A9A}"/>
    <pc:docChg chg="custSel addSld modSld">
      <pc:chgData name="#NG TZE KEAN#" userId="9bb3325f-00bb-4478-88b9-5a6349851549" providerId="ADAL" clId="{4B2FBEB0-ADE3-3745-BD2B-14ED4C289A9A}" dt="2024-12-07T02:12:24.995" v="21" actId="14100"/>
      <pc:docMkLst>
        <pc:docMk/>
      </pc:docMkLst>
      <pc:sldChg chg="addSp modSp mod">
        <pc:chgData name="#NG TZE KEAN#" userId="9bb3325f-00bb-4478-88b9-5a6349851549" providerId="ADAL" clId="{4B2FBEB0-ADE3-3745-BD2B-14ED4C289A9A}" dt="2024-12-07T02:03:13.626" v="18" actId="1076"/>
        <pc:sldMkLst>
          <pc:docMk/>
          <pc:sldMk cId="0" sldId="256"/>
        </pc:sldMkLst>
        <pc:picChg chg="add mod">
          <ac:chgData name="#NG TZE KEAN#" userId="9bb3325f-00bb-4478-88b9-5a6349851549" providerId="ADAL" clId="{4B2FBEB0-ADE3-3745-BD2B-14ED4C289A9A}" dt="2024-12-07T02:03:13.626" v="18" actId="1076"/>
          <ac:picMkLst>
            <pc:docMk/>
            <pc:sldMk cId="0" sldId="256"/>
            <ac:picMk id="6" creationId="{570F481A-0DC8-1CC5-03F3-925D4B5A48CD}"/>
          </ac:picMkLst>
        </pc:picChg>
      </pc:sldChg>
      <pc:sldChg chg="addSp modSp mod">
        <pc:chgData name="#NG TZE KEAN#" userId="9bb3325f-00bb-4478-88b9-5a6349851549" providerId="ADAL" clId="{4B2FBEB0-ADE3-3745-BD2B-14ED4C289A9A}" dt="2024-12-07T02:02:51.175" v="13" actId="1076"/>
        <pc:sldMkLst>
          <pc:docMk/>
          <pc:sldMk cId="505213086" sldId="291"/>
        </pc:sldMkLst>
        <pc:spChg chg="mod">
          <ac:chgData name="#NG TZE KEAN#" userId="9bb3325f-00bb-4478-88b9-5a6349851549" providerId="ADAL" clId="{4B2FBEB0-ADE3-3745-BD2B-14ED4C289A9A}" dt="2024-12-07T02:02:51.175" v="13" actId="1076"/>
          <ac:spMkLst>
            <pc:docMk/>
            <pc:sldMk cId="505213086" sldId="291"/>
            <ac:spMk id="2" creationId="{B702CF4B-A7D1-46E9-1729-D0F3478D5238}"/>
          </ac:spMkLst>
        </pc:spChg>
        <pc:picChg chg="add mod">
          <ac:chgData name="#NG TZE KEAN#" userId="9bb3325f-00bb-4478-88b9-5a6349851549" providerId="ADAL" clId="{4B2FBEB0-ADE3-3745-BD2B-14ED4C289A9A}" dt="2024-12-07T02:02:41.544" v="12" actId="1076"/>
          <ac:picMkLst>
            <pc:docMk/>
            <pc:sldMk cId="505213086" sldId="291"/>
            <ac:picMk id="5" creationId="{101F1568-36E3-AFF2-D0A7-340EC4A3B44E}"/>
          </ac:picMkLst>
        </pc:picChg>
      </pc:sldChg>
      <pc:sldChg chg="addSp delSp modSp add mod">
        <pc:chgData name="#NG TZE KEAN#" userId="9bb3325f-00bb-4478-88b9-5a6349851549" providerId="ADAL" clId="{4B2FBEB0-ADE3-3745-BD2B-14ED4C289A9A}" dt="2024-12-07T02:12:24.995" v="21" actId="14100"/>
        <pc:sldMkLst>
          <pc:docMk/>
          <pc:sldMk cId="509652632" sldId="292"/>
        </pc:sldMkLst>
        <pc:picChg chg="add del mod modCrop">
          <ac:chgData name="#NG TZE KEAN#" userId="9bb3325f-00bb-4478-88b9-5a6349851549" providerId="ADAL" clId="{4B2FBEB0-ADE3-3745-BD2B-14ED4C289A9A}" dt="2024-12-07T02:01:30.912" v="9" actId="478"/>
          <ac:picMkLst>
            <pc:docMk/>
            <pc:sldMk cId="509652632" sldId="292"/>
            <ac:picMk id="6" creationId="{FBD166E7-8681-F2CF-EA26-ED6B0BACFE2C}"/>
          </ac:picMkLst>
        </pc:picChg>
        <pc:picChg chg="add mod">
          <ac:chgData name="#NG TZE KEAN#" userId="9bb3325f-00bb-4478-88b9-5a6349851549" providerId="ADAL" clId="{4B2FBEB0-ADE3-3745-BD2B-14ED4C289A9A}" dt="2024-12-07T02:12:24.995" v="21" actId="14100"/>
          <ac:picMkLst>
            <pc:docMk/>
            <pc:sldMk cId="509652632" sldId="292"/>
            <ac:picMk id="11" creationId="{FB7D574F-9108-54A8-8C0C-67CFD273EE88}"/>
          </ac:picMkLst>
        </pc:picChg>
      </pc:sldChg>
    </pc:docChg>
  </pc:docChgLst>
  <pc:docChgLst>
    <pc:chgData name="#BALAJEE VISWANATH AKSHAY NARAYANAN#" userId="S::akshayna001@e.ntu.edu.sg::9a8035ab-1705-47a6-85ae-741bd7e58370" providerId="AD" clId="Web-{810D9DFB-6BD8-C8FD-A7D8-8581C5AB5F75}"/>
    <pc:docChg chg="modSld">
      <pc:chgData name="#BALAJEE VISWANATH AKSHAY NARAYANAN#" userId="S::akshayna001@e.ntu.edu.sg::9a8035ab-1705-47a6-85ae-741bd7e58370" providerId="AD" clId="Web-{810D9DFB-6BD8-C8FD-A7D8-8581C5AB5F75}" dt="2024-12-07T01:38:04.427" v="13" actId="1076"/>
      <pc:docMkLst>
        <pc:docMk/>
      </pc:docMkLst>
      <pc:sldChg chg="addSp modSp">
        <pc:chgData name="#BALAJEE VISWANATH AKSHAY NARAYANAN#" userId="S::akshayna001@e.ntu.edu.sg::9a8035ab-1705-47a6-85ae-741bd7e58370" providerId="AD" clId="Web-{810D9DFB-6BD8-C8FD-A7D8-8581C5AB5F75}" dt="2024-12-07T01:38:04.427" v="13" actId="1076"/>
        <pc:sldMkLst>
          <pc:docMk/>
          <pc:sldMk cId="0" sldId="256"/>
        </pc:sldMkLst>
        <pc:spChg chg="mod">
          <ac:chgData name="#BALAJEE VISWANATH AKSHAY NARAYANAN#" userId="S::akshayna001@e.ntu.edu.sg::9a8035ab-1705-47a6-85ae-741bd7e58370" providerId="AD" clId="Web-{810D9DFB-6BD8-C8FD-A7D8-8581C5AB5F75}" dt="2024-12-07T01:27:27.603" v="9" actId="20577"/>
          <ac:spMkLst>
            <pc:docMk/>
            <pc:sldMk cId="0" sldId="256"/>
            <ac:spMk id="4" creationId="{00000000-0000-0000-0000-000000000000}"/>
          </ac:spMkLst>
        </pc:spChg>
        <pc:picChg chg="add mod">
          <ac:chgData name="#BALAJEE VISWANATH AKSHAY NARAYANAN#" userId="S::akshayna001@e.ntu.edu.sg::9a8035ab-1705-47a6-85ae-741bd7e58370" providerId="AD" clId="Web-{810D9DFB-6BD8-C8FD-A7D8-8581C5AB5F75}" dt="2024-12-07T01:38:04.427" v="13" actId="1076"/>
          <ac:picMkLst>
            <pc:docMk/>
            <pc:sldMk cId="0" sldId="256"/>
            <ac:picMk id="3" creationId="{5CA5D768-042B-718B-8849-76A65919B84F}"/>
          </ac:picMkLst>
        </pc:picChg>
      </pc:sldChg>
    </pc:docChg>
  </pc:docChgLst>
</pc:chgInfo>
</file>

<file path=ppt/media/image1.png>
</file>

<file path=ppt/media/image2.pn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2C1BF4-C4A0-4BB0-B4BD-D19B15F758A0}" type="datetimeFigureOut">
              <a:rPr lang="en-SG" smtClean="0"/>
              <a:t>6/12/2024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CEDE59-2238-40EA-A66A-C568CA408C6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4587717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225686" y="7386191"/>
            <a:ext cx="15001060" cy="23812"/>
          </a:xfrm>
          <a:prstGeom prst="line">
            <a:avLst/>
          </a:prstGeom>
          <a:ln w="4762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SG"/>
          </a:p>
        </p:txBody>
      </p:sp>
      <p:sp>
        <p:nvSpPr>
          <p:cNvPr id="4" name="TextBox 4"/>
          <p:cNvSpPr txBox="1"/>
          <p:nvPr/>
        </p:nvSpPr>
        <p:spPr>
          <a:xfrm>
            <a:off x="1225370" y="3411778"/>
            <a:ext cx="13176468" cy="34608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3999"/>
              </a:lnSpc>
            </a:pPr>
            <a:r>
              <a:rPr lang="en-US" sz="9950" spc="1789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Welcome To NTU</a:t>
            </a:r>
            <a:endParaRPr lang="en-US" sz="9950" spc="1789">
              <a:solidFill>
                <a:srgbClr val="FFFFFF"/>
              </a:solidFill>
              <a:latin typeface="Intro Rust"/>
              <a:ea typeface="Intro Rust"/>
              <a:cs typeface="Intro Rust"/>
            </a:endParaRPr>
          </a:p>
        </p:txBody>
      </p:sp>
      <p:sp>
        <p:nvSpPr>
          <p:cNvPr id="5" name="AutoShape 5"/>
          <p:cNvSpPr/>
          <p:nvPr/>
        </p:nvSpPr>
        <p:spPr>
          <a:xfrm>
            <a:off x="1225370" y="2876996"/>
            <a:ext cx="15001060" cy="23812"/>
          </a:xfrm>
          <a:prstGeom prst="line">
            <a:avLst/>
          </a:prstGeom>
          <a:ln w="4762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SG"/>
          </a:p>
        </p:txBody>
      </p:sp>
      <p:sp>
        <p:nvSpPr>
          <p:cNvPr id="7" name="TextBox 7"/>
          <p:cNvSpPr txBox="1"/>
          <p:nvPr/>
        </p:nvSpPr>
        <p:spPr>
          <a:xfrm>
            <a:off x="1225686" y="2510158"/>
            <a:ext cx="3727640" cy="2240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827"/>
              </a:lnSpc>
            </a:pPr>
            <a:r>
              <a:rPr lang="en-US" sz="1305" b="1" spc="372">
                <a:solidFill>
                  <a:srgbClr val="FFFFFF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APPLICATIONS OF LLM IN NLP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146051" y="2510158"/>
            <a:ext cx="3080379" cy="2240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827"/>
              </a:lnSpc>
            </a:pPr>
            <a:r>
              <a:rPr lang="en-US" sz="1305" b="1" spc="372">
                <a:solidFill>
                  <a:srgbClr val="FFFFFF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DEC 2024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603810" y="2510158"/>
            <a:ext cx="3080379" cy="2240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27"/>
              </a:lnSpc>
            </a:pPr>
            <a:r>
              <a:rPr lang="en-US" sz="1305" b="1" spc="372">
                <a:solidFill>
                  <a:srgbClr val="FFFFFF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CCDS - NTU</a:t>
            </a:r>
          </a:p>
        </p:txBody>
      </p:sp>
      <p:pic>
        <p:nvPicPr>
          <p:cNvPr id="3" name="Picture 2" descr="Download Nanyang Technological University (NTU) Logo in SVG Vector or PNG  File Format - Logo.wine">
            <a:extLst>
              <a:ext uri="{FF2B5EF4-FFF2-40B4-BE49-F238E27FC236}">
                <a16:creationId xmlns:a16="http://schemas.microsoft.com/office/drawing/2014/main" id="{5CA5D768-042B-718B-8849-76A65919B8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88620"/>
            <a:ext cx="4297680" cy="288036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70F481A-0DC8-1CC5-03F3-925D4B5A48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88954" y="7776842"/>
            <a:ext cx="2261024" cy="219865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7B4A70-BD85-CB3B-6BB5-F3BFB0D0E6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B702CF4B-A7D1-46E9-1729-D0F3478D5238}"/>
              </a:ext>
            </a:extLst>
          </p:cNvPr>
          <p:cNvSpPr/>
          <p:nvPr/>
        </p:nvSpPr>
        <p:spPr>
          <a:xfrm>
            <a:off x="0" y="352926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333" b="-9333"/>
            </a:stretch>
          </a:blipFill>
        </p:spPr>
        <p:txBody>
          <a:bodyPr/>
          <a:lstStyle/>
          <a:p>
            <a:endParaRPr lang="en-SG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2A9E0B66-896F-7664-7F5C-35EDEDA3C675}"/>
              </a:ext>
            </a:extLst>
          </p:cNvPr>
          <p:cNvGrpSpPr/>
          <p:nvPr/>
        </p:nvGrpSpPr>
        <p:grpSpPr>
          <a:xfrm>
            <a:off x="1028700" y="617432"/>
            <a:ext cx="16230600" cy="9052136"/>
            <a:chOff x="0" y="0"/>
            <a:chExt cx="6862939" cy="3827601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3E5D1C37-AEE5-E70F-B50D-F71F79AE58D6}"/>
                </a:ext>
              </a:extLst>
            </p:cNvPr>
            <p:cNvSpPr/>
            <p:nvPr/>
          </p:nvSpPr>
          <p:spPr>
            <a:xfrm>
              <a:off x="0" y="0"/>
              <a:ext cx="6862939" cy="3827601"/>
            </a:xfrm>
            <a:custGeom>
              <a:avLst/>
              <a:gdLst/>
              <a:ahLst/>
              <a:cxnLst/>
              <a:rect l="l" t="t" r="r" b="b"/>
              <a:pathLst>
                <a:path w="6862939" h="3827601">
                  <a:moveTo>
                    <a:pt x="6738479" y="3827601"/>
                  </a:moveTo>
                  <a:lnTo>
                    <a:pt x="124460" y="3827601"/>
                  </a:lnTo>
                  <a:cubicBezTo>
                    <a:pt x="55880" y="3827601"/>
                    <a:pt x="0" y="3771721"/>
                    <a:pt x="0" y="3703141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6738479" y="0"/>
                  </a:lnTo>
                  <a:cubicBezTo>
                    <a:pt x="6807059" y="0"/>
                    <a:pt x="6862939" y="55880"/>
                    <a:pt x="6862939" y="124460"/>
                  </a:cubicBezTo>
                  <a:lnTo>
                    <a:pt x="6862939" y="3703141"/>
                  </a:lnTo>
                  <a:cubicBezTo>
                    <a:pt x="6862939" y="3771721"/>
                    <a:pt x="6807059" y="3827601"/>
                    <a:pt x="6738479" y="3827601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SG"/>
            </a:p>
          </p:txBody>
        </p:sp>
      </p:grpSp>
      <p:grpSp>
        <p:nvGrpSpPr>
          <p:cNvPr id="7" name="Group 7">
            <a:extLst>
              <a:ext uri="{FF2B5EF4-FFF2-40B4-BE49-F238E27FC236}">
                <a16:creationId xmlns:a16="http://schemas.microsoft.com/office/drawing/2014/main" id="{F201CCD2-3222-33A8-D475-C401812D0BC4}"/>
              </a:ext>
            </a:extLst>
          </p:cNvPr>
          <p:cNvGrpSpPr/>
          <p:nvPr/>
        </p:nvGrpSpPr>
        <p:grpSpPr>
          <a:xfrm>
            <a:off x="14864140" y="7725753"/>
            <a:ext cx="1459066" cy="1459066"/>
            <a:chOff x="0" y="0"/>
            <a:chExt cx="6350000" cy="6350000"/>
          </a:xfrm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D6F5D91D-0591-7FE3-1D86-722B6C368A71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29F05"/>
            </a:solidFill>
          </p:spPr>
          <p:txBody>
            <a:bodyPr/>
            <a:lstStyle/>
            <a:p>
              <a:endParaRPr lang="en-SG"/>
            </a:p>
          </p:txBody>
        </p:sp>
      </p:grpSp>
      <p:sp>
        <p:nvSpPr>
          <p:cNvPr id="9" name="AutoShape 9">
            <a:extLst>
              <a:ext uri="{FF2B5EF4-FFF2-40B4-BE49-F238E27FC236}">
                <a16:creationId xmlns:a16="http://schemas.microsoft.com/office/drawing/2014/main" id="{59F2C602-E627-BECF-304E-13A402AD6625}"/>
              </a:ext>
            </a:extLst>
          </p:cNvPr>
          <p:cNvSpPr/>
          <p:nvPr/>
        </p:nvSpPr>
        <p:spPr>
          <a:xfrm rot="5400000">
            <a:off x="15307919" y="8417186"/>
            <a:ext cx="571508" cy="0"/>
          </a:xfrm>
          <a:prstGeom prst="line">
            <a:avLst/>
          </a:prstGeom>
          <a:ln w="76200" cap="rnd">
            <a:solidFill>
              <a:srgbClr val="FFFFFF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SG"/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4F58AB1E-E997-F29C-EB04-26F4456D3101}"/>
              </a:ext>
            </a:extLst>
          </p:cNvPr>
          <p:cNvSpPr txBox="1"/>
          <p:nvPr/>
        </p:nvSpPr>
        <p:spPr>
          <a:xfrm>
            <a:off x="1447800" y="1956331"/>
            <a:ext cx="15178703" cy="8592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649"/>
              </a:lnSpc>
            </a:pPr>
            <a:r>
              <a:rPr lang="en-US" sz="6999">
                <a:solidFill>
                  <a:srgbClr val="141414"/>
                </a:solidFill>
                <a:latin typeface="Intro Rust"/>
                <a:ea typeface="Intro Rust"/>
                <a:cs typeface="Intro Rust"/>
                <a:sym typeface="Intro Rust"/>
              </a:rPr>
              <a:t>Welcome to NTU</a:t>
            </a:r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14040AE6-3408-6299-2538-67C7C542AB4D}"/>
              </a:ext>
            </a:extLst>
          </p:cNvPr>
          <p:cNvSpPr txBox="1"/>
          <p:nvPr/>
        </p:nvSpPr>
        <p:spPr>
          <a:xfrm>
            <a:off x="1242870" y="3203627"/>
            <a:ext cx="15588562" cy="20615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87791" lvl="1" indent="-393895">
              <a:lnSpc>
                <a:spcPts val="5509"/>
              </a:lnSpc>
              <a:buFont typeface="Arial"/>
              <a:buChar char="•"/>
            </a:pPr>
            <a:r>
              <a:rPr lang="en-US" sz="3648">
                <a:solidFill>
                  <a:srgbClr val="141414"/>
                </a:solidFill>
                <a:latin typeface="Source Sans Pro"/>
                <a:ea typeface="Source Sans Pro"/>
                <a:sym typeface="Canva Sans"/>
              </a:rPr>
              <a:t>Workshop that will run from 10am to 2.45pm</a:t>
            </a:r>
          </a:p>
          <a:p>
            <a:pPr marL="787791" lvl="1" indent="-393895">
              <a:lnSpc>
                <a:spcPts val="5509"/>
              </a:lnSpc>
              <a:buFont typeface="Arial"/>
              <a:buChar char="•"/>
            </a:pPr>
            <a:r>
              <a:rPr lang="en-US" sz="3648">
                <a:solidFill>
                  <a:srgbClr val="141414"/>
                </a:solidFill>
                <a:latin typeface="Source Sans Pro"/>
                <a:ea typeface="Source Sans Pro"/>
                <a:sym typeface="Canva Sans"/>
              </a:rPr>
              <a:t>Focused on NLP and its practical use cases</a:t>
            </a:r>
          </a:p>
          <a:p>
            <a:pPr marL="787791" lvl="1" indent="-393895" algn="l">
              <a:lnSpc>
                <a:spcPts val="5509"/>
              </a:lnSpc>
              <a:buFont typeface="Arial"/>
              <a:buChar char="•"/>
            </a:pPr>
            <a:endParaRPr lang="en-US" sz="3648">
              <a:solidFill>
                <a:srgbClr val="141414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1F1568-36E3-AFF2-D0A7-340EC4A3B4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29762" y="1877235"/>
            <a:ext cx="4848115" cy="4714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2130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978347-A807-4A78-2C10-1B30AE3549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235180D5-D185-D1E2-6A68-147362675C65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333" b="-9333"/>
            </a:stretch>
          </a:blipFill>
        </p:spPr>
        <p:txBody>
          <a:bodyPr/>
          <a:lstStyle/>
          <a:p>
            <a:endParaRPr lang="en-SG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4877783B-E821-6CE9-8D5E-850769177B64}"/>
              </a:ext>
            </a:extLst>
          </p:cNvPr>
          <p:cNvGrpSpPr/>
          <p:nvPr/>
        </p:nvGrpSpPr>
        <p:grpSpPr>
          <a:xfrm>
            <a:off x="1028700" y="617432"/>
            <a:ext cx="16230600" cy="9052136"/>
            <a:chOff x="0" y="0"/>
            <a:chExt cx="6862939" cy="3827601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7EB36AB1-4AF0-E0E4-AF47-F2792FAFEFAB}"/>
                </a:ext>
              </a:extLst>
            </p:cNvPr>
            <p:cNvSpPr/>
            <p:nvPr/>
          </p:nvSpPr>
          <p:spPr>
            <a:xfrm>
              <a:off x="0" y="0"/>
              <a:ext cx="6862939" cy="3827601"/>
            </a:xfrm>
            <a:custGeom>
              <a:avLst/>
              <a:gdLst/>
              <a:ahLst/>
              <a:cxnLst/>
              <a:rect l="l" t="t" r="r" b="b"/>
              <a:pathLst>
                <a:path w="6862939" h="3827601">
                  <a:moveTo>
                    <a:pt x="6738479" y="3827601"/>
                  </a:moveTo>
                  <a:lnTo>
                    <a:pt x="124460" y="3827601"/>
                  </a:lnTo>
                  <a:cubicBezTo>
                    <a:pt x="55880" y="3827601"/>
                    <a:pt x="0" y="3771721"/>
                    <a:pt x="0" y="3703141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6738479" y="0"/>
                  </a:lnTo>
                  <a:cubicBezTo>
                    <a:pt x="6807059" y="0"/>
                    <a:pt x="6862939" y="55880"/>
                    <a:pt x="6862939" y="124460"/>
                  </a:cubicBezTo>
                  <a:lnTo>
                    <a:pt x="6862939" y="3703141"/>
                  </a:lnTo>
                  <a:cubicBezTo>
                    <a:pt x="6862939" y="3771721"/>
                    <a:pt x="6807059" y="3827601"/>
                    <a:pt x="6738479" y="3827601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SG"/>
            </a:p>
          </p:txBody>
        </p:sp>
      </p:grpSp>
      <p:grpSp>
        <p:nvGrpSpPr>
          <p:cNvPr id="7" name="Group 7">
            <a:extLst>
              <a:ext uri="{FF2B5EF4-FFF2-40B4-BE49-F238E27FC236}">
                <a16:creationId xmlns:a16="http://schemas.microsoft.com/office/drawing/2014/main" id="{2B49FB70-CFBE-7266-CFC0-353D88C4A6D6}"/>
              </a:ext>
            </a:extLst>
          </p:cNvPr>
          <p:cNvGrpSpPr/>
          <p:nvPr/>
        </p:nvGrpSpPr>
        <p:grpSpPr>
          <a:xfrm>
            <a:off x="14864140" y="7725753"/>
            <a:ext cx="1459066" cy="1459066"/>
            <a:chOff x="0" y="0"/>
            <a:chExt cx="6350000" cy="6350000"/>
          </a:xfrm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3F2C8672-F1A8-88EA-ED0D-F155A072749C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29F05"/>
            </a:solidFill>
          </p:spPr>
          <p:txBody>
            <a:bodyPr/>
            <a:lstStyle/>
            <a:p>
              <a:endParaRPr lang="en-SG"/>
            </a:p>
          </p:txBody>
        </p:sp>
      </p:grpSp>
      <p:sp>
        <p:nvSpPr>
          <p:cNvPr id="9" name="AutoShape 9">
            <a:extLst>
              <a:ext uri="{FF2B5EF4-FFF2-40B4-BE49-F238E27FC236}">
                <a16:creationId xmlns:a16="http://schemas.microsoft.com/office/drawing/2014/main" id="{DE420F56-DA75-8009-91FA-C1F8CEECD862}"/>
              </a:ext>
            </a:extLst>
          </p:cNvPr>
          <p:cNvSpPr/>
          <p:nvPr/>
        </p:nvSpPr>
        <p:spPr>
          <a:xfrm rot="5400000">
            <a:off x="15307919" y="8417186"/>
            <a:ext cx="571508" cy="0"/>
          </a:xfrm>
          <a:prstGeom prst="line">
            <a:avLst/>
          </a:prstGeom>
          <a:ln w="76200" cap="rnd">
            <a:solidFill>
              <a:srgbClr val="FFFFFF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SG"/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9B597B02-99F2-CD76-C564-04935B084028}"/>
              </a:ext>
            </a:extLst>
          </p:cNvPr>
          <p:cNvSpPr txBox="1"/>
          <p:nvPr/>
        </p:nvSpPr>
        <p:spPr>
          <a:xfrm>
            <a:off x="1447800" y="1956331"/>
            <a:ext cx="15178703" cy="8592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649"/>
              </a:lnSpc>
            </a:pPr>
            <a:r>
              <a:rPr lang="en-US" sz="6999">
                <a:solidFill>
                  <a:srgbClr val="141414"/>
                </a:solidFill>
                <a:latin typeface="Intro Rust"/>
                <a:ea typeface="Intro Rust"/>
                <a:cs typeface="Intro Rust"/>
                <a:sym typeface="Intro Rust"/>
              </a:rPr>
              <a:t>Welcome to NTU</a:t>
            </a:r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77A6B817-3989-3915-FAF0-945DC65565D2}"/>
              </a:ext>
            </a:extLst>
          </p:cNvPr>
          <p:cNvSpPr txBox="1"/>
          <p:nvPr/>
        </p:nvSpPr>
        <p:spPr>
          <a:xfrm>
            <a:off x="1242870" y="3203627"/>
            <a:ext cx="15588562" cy="20615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87791" lvl="1" indent="-393895">
              <a:lnSpc>
                <a:spcPts val="5509"/>
              </a:lnSpc>
              <a:buFont typeface="Arial"/>
              <a:buChar char="•"/>
            </a:pPr>
            <a:r>
              <a:rPr lang="en-US" sz="3648">
                <a:solidFill>
                  <a:srgbClr val="141414"/>
                </a:solidFill>
                <a:latin typeface="Source Sans Pro"/>
                <a:ea typeface="Source Sans Pro"/>
                <a:sym typeface="Canva Sans"/>
              </a:rPr>
              <a:t>Workshop that will run from 10am to 2.45pm</a:t>
            </a:r>
          </a:p>
          <a:p>
            <a:pPr marL="787791" lvl="1" indent="-393895">
              <a:lnSpc>
                <a:spcPts val="5509"/>
              </a:lnSpc>
              <a:buFont typeface="Arial"/>
              <a:buChar char="•"/>
            </a:pPr>
            <a:r>
              <a:rPr lang="en-US" sz="3648">
                <a:solidFill>
                  <a:srgbClr val="141414"/>
                </a:solidFill>
                <a:latin typeface="Source Sans Pro"/>
                <a:ea typeface="Source Sans Pro"/>
                <a:sym typeface="Canva Sans"/>
              </a:rPr>
              <a:t>Focused on NLP and its practical use cases</a:t>
            </a:r>
          </a:p>
          <a:p>
            <a:pPr marL="787791" lvl="1" indent="-393895" algn="l">
              <a:lnSpc>
                <a:spcPts val="5509"/>
              </a:lnSpc>
              <a:buFont typeface="Arial"/>
              <a:buChar char="•"/>
            </a:pPr>
            <a:endParaRPr lang="en-US" sz="3648">
              <a:solidFill>
                <a:srgbClr val="141414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B7D574F-9108-54A8-8C0C-67CFD273EE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6241" y="4987425"/>
            <a:ext cx="13099461" cy="3017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6526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2374B5-83DD-AC01-5D13-88F019BE03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340" y="547688"/>
            <a:ext cx="6366245" cy="2849868"/>
          </a:xfrm>
        </p:spPr>
        <p:txBody>
          <a:bodyPr>
            <a:normAutofit/>
          </a:bodyPr>
          <a:lstStyle/>
          <a:p>
            <a:r>
              <a:rPr lang="en-US" sz="6000"/>
              <a:t>Ng Tze Kean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633F1A-9BE3-BDAC-9A93-05DB53BF1B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1" y="3651302"/>
            <a:ext cx="6366245" cy="5614143"/>
          </a:xfrm>
        </p:spPr>
        <p:txBody>
          <a:bodyPr>
            <a:normAutofit/>
          </a:bodyPr>
          <a:lstStyle/>
          <a:p>
            <a:r>
              <a:rPr lang="en-US" sz="3000"/>
              <a:t>Year 4 Computer Science</a:t>
            </a:r>
          </a:p>
          <a:p>
            <a:r>
              <a:rPr lang="en-US" sz="3000"/>
              <a:t>Minor in Business</a:t>
            </a:r>
          </a:p>
          <a:p>
            <a:r>
              <a:rPr lang="en-US" sz="3000"/>
              <a:t>CCDS/ COE/ GEM Ambassador</a:t>
            </a:r>
          </a:p>
          <a:p>
            <a:r>
              <a:rPr lang="en-US" sz="3000"/>
              <a:t>Aspiring to enter the finance industry!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857F9E7C-C29F-CD4A-490B-E06EE9719F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269" t="33449" r="13375" b="32352"/>
          <a:stretch/>
        </p:blipFill>
        <p:spPr>
          <a:xfrm>
            <a:off x="11313627" y="5772074"/>
            <a:ext cx="2353511" cy="2411624"/>
          </a:xfrm>
          <a:prstGeom prst="rect">
            <a:avLst/>
          </a:prstGeom>
        </p:spPr>
      </p:pic>
      <p:pic>
        <p:nvPicPr>
          <p:cNvPr id="5" name="Picture 4" descr="A screenshot of a qr code&#10;&#10;Description automatically generated">
            <a:extLst>
              <a:ext uri="{FF2B5EF4-FFF2-40B4-BE49-F238E27FC236}">
                <a16:creationId xmlns:a16="http://schemas.microsoft.com/office/drawing/2014/main" id="{B1858320-9904-40BD-7230-93203B9730C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527" t="22615" r="19394" b="44635"/>
          <a:stretch/>
        </p:blipFill>
        <p:spPr>
          <a:xfrm>
            <a:off x="14111326" y="1683084"/>
            <a:ext cx="2297169" cy="271474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E583A42-04AC-99DA-F75A-431033DF7431}"/>
              </a:ext>
            </a:extLst>
          </p:cNvPr>
          <p:cNvSpPr txBox="1"/>
          <p:nvPr/>
        </p:nvSpPr>
        <p:spPr>
          <a:xfrm>
            <a:off x="11476417" y="5079576"/>
            <a:ext cx="16670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/>
              <a:t>WeChat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DE41DE-3BCE-1D59-717A-E1A3AACC3442}"/>
              </a:ext>
            </a:extLst>
          </p:cNvPr>
          <p:cNvSpPr txBox="1"/>
          <p:nvPr/>
        </p:nvSpPr>
        <p:spPr>
          <a:xfrm>
            <a:off x="14652007" y="1121606"/>
            <a:ext cx="9323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2400"/>
            </a:lvl1pPr>
          </a:lstStyle>
          <a:p>
            <a:r>
              <a:rPr lang="en-US" sz="3600"/>
              <a:t>Tele</a:t>
            </a:r>
          </a:p>
        </p:txBody>
      </p:sp>
      <p:pic>
        <p:nvPicPr>
          <p:cNvPr id="8" name="Picture 7" descr="A screenshot of a qr code&#10;&#10;Description automatically generated">
            <a:extLst>
              <a:ext uri="{FF2B5EF4-FFF2-40B4-BE49-F238E27FC236}">
                <a16:creationId xmlns:a16="http://schemas.microsoft.com/office/drawing/2014/main" id="{316985F0-951B-9F10-FC5B-F5E5510CB3E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525" t="29530" r="19573" b="39085"/>
          <a:stretch/>
        </p:blipFill>
        <p:spPr>
          <a:xfrm>
            <a:off x="11212945" y="1683084"/>
            <a:ext cx="2454192" cy="283501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6F3B440-D07D-3F01-DD5C-866568DBFD74}"/>
              </a:ext>
            </a:extLst>
          </p:cNvPr>
          <p:cNvSpPr txBox="1"/>
          <p:nvPr/>
        </p:nvSpPr>
        <p:spPr>
          <a:xfrm>
            <a:off x="11895469" y="1125965"/>
            <a:ext cx="10891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2400"/>
            </a:lvl1pPr>
          </a:lstStyle>
          <a:p>
            <a:r>
              <a:rPr lang="en-US" sz="3600"/>
              <a:t>Insta</a:t>
            </a:r>
          </a:p>
        </p:txBody>
      </p:sp>
      <p:pic>
        <p:nvPicPr>
          <p:cNvPr id="10" name="Picture 9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5A9CBEF7-4098-E9D6-2C8C-82030D7DC72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72067" y="5829300"/>
            <a:ext cx="2236428" cy="223642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CF41055-37E2-0022-02C9-4C6951752035}"/>
              </a:ext>
            </a:extLst>
          </p:cNvPr>
          <p:cNvSpPr txBox="1"/>
          <p:nvPr/>
        </p:nvSpPr>
        <p:spPr>
          <a:xfrm>
            <a:off x="14325600" y="5079576"/>
            <a:ext cx="17519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/>
              <a:t>LinkedIn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D632F63-1D8F-1151-66DB-816C2CF7A0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9154" y="3988654"/>
            <a:ext cx="2309691" cy="2309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222054E-38EF-CC5B-FF18-4A261068B683}"/>
              </a:ext>
            </a:extLst>
          </p:cNvPr>
          <p:cNvSpPr txBox="1"/>
          <p:nvPr/>
        </p:nvSpPr>
        <p:spPr>
          <a:xfrm>
            <a:off x="8412869" y="3342323"/>
            <a:ext cx="14622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2400"/>
            </a:lvl1pPr>
          </a:lstStyle>
          <a:p>
            <a:r>
              <a:rPr lang="en-US" sz="3600"/>
              <a:t>Github</a:t>
            </a:r>
          </a:p>
        </p:txBody>
      </p:sp>
    </p:spTree>
    <p:extLst>
      <p:ext uri="{BB962C8B-B14F-4D97-AF65-F5344CB8AC3E}">
        <p14:creationId xmlns:p14="http://schemas.microsoft.com/office/powerpoint/2010/main" val="6525958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333" b="-9333"/>
            </a:stretch>
          </a:blipFill>
        </p:spPr>
        <p:txBody>
          <a:bodyPr/>
          <a:lstStyle/>
          <a:p>
            <a:endParaRPr lang="en-SG"/>
          </a:p>
        </p:txBody>
      </p:sp>
      <p:grpSp>
        <p:nvGrpSpPr>
          <p:cNvPr id="3" name="Group 3"/>
          <p:cNvGrpSpPr/>
          <p:nvPr/>
        </p:nvGrpSpPr>
        <p:grpSpPr>
          <a:xfrm>
            <a:off x="1028700" y="617432"/>
            <a:ext cx="16230600" cy="9052136"/>
            <a:chOff x="0" y="0"/>
            <a:chExt cx="6862939" cy="38276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862939" cy="3827601"/>
            </a:xfrm>
            <a:custGeom>
              <a:avLst/>
              <a:gdLst/>
              <a:ahLst/>
              <a:cxnLst/>
              <a:rect l="l" t="t" r="r" b="b"/>
              <a:pathLst>
                <a:path w="6862939" h="3827601">
                  <a:moveTo>
                    <a:pt x="6738479" y="3827601"/>
                  </a:moveTo>
                  <a:lnTo>
                    <a:pt x="124460" y="3827601"/>
                  </a:lnTo>
                  <a:cubicBezTo>
                    <a:pt x="55880" y="3827601"/>
                    <a:pt x="0" y="3771721"/>
                    <a:pt x="0" y="3703141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6738479" y="0"/>
                  </a:lnTo>
                  <a:cubicBezTo>
                    <a:pt x="6807059" y="0"/>
                    <a:pt x="6862939" y="55880"/>
                    <a:pt x="6862939" y="124460"/>
                  </a:cubicBezTo>
                  <a:lnTo>
                    <a:pt x="6862939" y="3703141"/>
                  </a:lnTo>
                  <a:cubicBezTo>
                    <a:pt x="6862939" y="3771721"/>
                    <a:pt x="6807059" y="3827601"/>
                    <a:pt x="6738479" y="3827601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SG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4864140" y="7725753"/>
            <a:ext cx="1459066" cy="1459066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29F05"/>
            </a:solidFill>
          </p:spPr>
          <p:txBody>
            <a:bodyPr/>
            <a:lstStyle/>
            <a:p>
              <a:endParaRPr lang="en-SG"/>
            </a:p>
          </p:txBody>
        </p:sp>
      </p:grpSp>
      <p:sp>
        <p:nvSpPr>
          <p:cNvPr id="9" name="AutoShape 9"/>
          <p:cNvSpPr/>
          <p:nvPr/>
        </p:nvSpPr>
        <p:spPr>
          <a:xfrm rot="5400000">
            <a:off x="15307919" y="8417186"/>
            <a:ext cx="571508" cy="0"/>
          </a:xfrm>
          <a:prstGeom prst="line">
            <a:avLst/>
          </a:prstGeom>
          <a:ln w="76200" cap="rnd">
            <a:solidFill>
              <a:srgbClr val="FFFFFF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SG"/>
          </a:p>
        </p:txBody>
      </p:sp>
      <p:sp>
        <p:nvSpPr>
          <p:cNvPr id="10" name="TextBox 10"/>
          <p:cNvSpPr txBox="1"/>
          <p:nvPr/>
        </p:nvSpPr>
        <p:spPr>
          <a:xfrm>
            <a:off x="1447800" y="1956331"/>
            <a:ext cx="15178703" cy="8592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649"/>
              </a:lnSpc>
            </a:pPr>
            <a:r>
              <a:rPr lang="en-US" sz="6999">
                <a:solidFill>
                  <a:srgbClr val="141414"/>
                </a:solidFill>
                <a:latin typeface="Intro Rust"/>
                <a:ea typeface="Intro Rust"/>
                <a:cs typeface="Intro Rust"/>
                <a:sym typeface="Intro Rust"/>
              </a:rPr>
              <a:t>Plan for today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42870" y="3203627"/>
            <a:ext cx="15588562" cy="48828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87791" lvl="1" indent="-393895">
              <a:lnSpc>
                <a:spcPts val="5509"/>
              </a:lnSpc>
              <a:buFont typeface="Arial"/>
              <a:buChar char="•"/>
            </a:pPr>
            <a:r>
              <a:rPr lang="en-US" sz="3648">
                <a:solidFill>
                  <a:srgbClr val="141414"/>
                </a:solidFill>
                <a:latin typeface="Source Sans Pro"/>
                <a:ea typeface="Source Sans Pro"/>
                <a:sym typeface="Canva Sans"/>
              </a:rPr>
              <a:t>Word2Vec workshop (1hour)</a:t>
            </a:r>
          </a:p>
          <a:p>
            <a:pPr marL="787791" lvl="1" indent="-393895">
              <a:lnSpc>
                <a:spcPts val="5509"/>
              </a:lnSpc>
              <a:buFont typeface="Arial"/>
              <a:buChar char="•"/>
            </a:pPr>
            <a:r>
              <a:rPr lang="en-US" sz="3648">
                <a:solidFill>
                  <a:srgbClr val="141414"/>
                </a:solidFill>
                <a:latin typeface="Source Sans Pro"/>
                <a:ea typeface="Source Sans Pro"/>
                <a:sym typeface="Canva Sans"/>
              </a:rPr>
              <a:t>RNN workshop (30min)</a:t>
            </a:r>
          </a:p>
          <a:p>
            <a:pPr marL="787791" lvl="1" indent="-393895">
              <a:lnSpc>
                <a:spcPts val="5509"/>
              </a:lnSpc>
              <a:buFont typeface="Arial"/>
              <a:buChar char="•"/>
            </a:pPr>
            <a:r>
              <a:rPr lang="en-US" sz="3648">
                <a:solidFill>
                  <a:srgbClr val="141414"/>
                </a:solidFill>
                <a:latin typeface="Source Sans Pro"/>
                <a:ea typeface="Source Sans Pro"/>
                <a:sym typeface="Canva Sans"/>
              </a:rPr>
              <a:t>RNN practical (30min)</a:t>
            </a:r>
          </a:p>
          <a:p>
            <a:pPr marL="787791" lvl="1" indent="-393895">
              <a:lnSpc>
                <a:spcPts val="5509"/>
              </a:lnSpc>
              <a:buFont typeface="Arial"/>
              <a:buChar char="•"/>
            </a:pPr>
            <a:r>
              <a:rPr lang="en-US" sz="3648">
                <a:solidFill>
                  <a:srgbClr val="141414"/>
                </a:solidFill>
                <a:latin typeface="Source Sans Pro"/>
                <a:ea typeface="Source Sans Pro"/>
                <a:sym typeface="Canva Sans"/>
              </a:rPr>
              <a:t>Lunch break (45min)</a:t>
            </a:r>
          </a:p>
          <a:p>
            <a:pPr marL="787791" lvl="1" indent="-393895">
              <a:lnSpc>
                <a:spcPts val="5509"/>
              </a:lnSpc>
              <a:buFont typeface="Arial"/>
              <a:buChar char="•"/>
            </a:pPr>
            <a:r>
              <a:rPr lang="en-US" sz="3648">
                <a:solidFill>
                  <a:srgbClr val="141414"/>
                </a:solidFill>
                <a:latin typeface="Source Sans Pro"/>
                <a:ea typeface="Source Sans Pro"/>
                <a:sym typeface="Canva Sans"/>
              </a:rPr>
              <a:t>LLM workshop (30min)</a:t>
            </a:r>
          </a:p>
          <a:p>
            <a:pPr marL="787791" lvl="1" indent="-393895">
              <a:lnSpc>
                <a:spcPts val="5509"/>
              </a:lnSpc>
              <a:buFont typeface="Arial"/>
              <a:buChar char="•"/>
            </a:pPr>
            <a:r>
              <a:rPr lang="en-US" sz="3648">
                <a:solidFill>
                  <a:srgbClr val="141414"/>
                </a:solidFill>
                <a:latin typeface="Source Sans Pro"/>
                <a:ea typeface="Source Sans Pro"/>
                <a:sym typeface="Canva Sans"/>
              </a:rPr>
              <a:t>LLM practical (30min)</a:t>
            </a:r>
          </a:p>
          <a:p>
            <a:pPr marL="787791" lvl="1" indent="-393895" algn="l">
              <a:lnSpc>
                <a:spcPts val="5509"/>
              </a:lnSpc>
              <a:buFont typeface="Arial"/>
              <a:buChar char="•"/>
            </a:pPr>
            <a:endParaRPr lang="en-US" sz="3648">
              <a:solidFill>
                <a:srgbClr val="141414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BEFBD6-15F1-BDC8-EEBF-1F3B686CF6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D8FC4FB2-4729-F301-4EC6-593DB3522EEF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333" b="-9333"/>
            </a:stretch>
          </a:blipFill>
        </p:spPr>
        <p:txBody>
          <a:bodyPr/>
          <a:lstStyle/>
          <a:p>
            <a:endParaRPr lang="en-SG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F4720411-3622-346A-009B-CBB258DDF834}"/>
              </a:ext>
            </a:extLst>
          </p:cNvPr>
          <p:cNvGrpSpPr/>
          <p:nvPr/>
        </p:nvGrpSpPr>
        <p:grpSpPr>
          <a:xfrm>
            <a:off x="1028700" y="617432"/>
            <a:ext cx="16230600" cy="9052136"/>
            <a:chOff x="0" y="0"/>
            <a:chExt cx="6862939" cy="3827601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2A2D3867-EDC6-12B8-24F3-5AD25FEDE3BB}"/>
                </a:ext>
              </a:extLst>
            </p:cNvPr>
            <p:cNvSpPr/>
            <p:nvPr/>
          </p:nvSpPr>
          <p:spPr>
            <a:xfrm>
              <a:off x="0" y="0"/>
              <a:ext cx="6862939" cy="3827601"/>
            </a:xfrm>
            <a:custGeom>
              <a:avLst/>
              <a:gdLst/>
              <a:ahLst/>
              <a:cxnLst/>
              <a:rect l="l" t="t" r="r" b="b"/>
              <a:pathLst>
                <a:path w="6862939" h="3827601">
                  <a:moveTo>
                    <a:pt x="6738479" y="3827601"/>
                  </a:moveTo>
                  <a:lnTo>
                    <a:pt x="124460" y="3827601"/>
                  </a:lnTo>
                  <a:cubicBezTo>
                    <a:pt x="55880" y="3827601"/>
                    <a:pt x="0" y="3771721"/>
                    <a:pt x="0" y="3703141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6738479" y="0"/>
                  </a:lnTo>
                  <a:cubicBezTo>
                    <a:pt x="6807059" y="0"/>
                    <a:pt x="6862939" y="55880"/>
                    <a:pt x="6862939" y="124460"/>
                  </a:cubicBezTo>
                  <a:lnTo>
                    <a:pt x="6862939" y="3703141"/>
                  </a:lnTo>
                  <a:cubicBezTo>
                    <a:pt x="6862939" y="3771721"/>
                    <a:pt x="6807059" y="3827601"/>
                    <a:pt x="6738479" y="3827601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SG"/>
            </a:p>
          </p:txBody>
        </p:sp>
      </p:grpSp>
      <p:grpSp>
        <p:nvGrpSpPr>
          <p:cNvPr id="7" name="Group 7">
            <a:extLst>
              <a:ext uri="{FF2B5EF4-FFF2-40B4-BE49-F238E27FC236}">
                <a16:creationId xmlns:a16="http://schemas.microsoft.com/office/drawing/2014/main" id="{85852FC0-E81A-B8F1-751E-3AC05884D661}"/>
              </a:ext>
            </a:extLst>
          </p:cNvPr>
          <p:cNvGrpSpPr/>
          <p:nvPr/>
        </p:nvGrpSpPr>
        <p:grpSpPr>
          <a:xfrm>
            <a:off x="14864140" y="7725753"/>
            <a:ext cx="1459066" cy="1459066"/>
            <a:chOff x="0" y="0"/>
            <a:chExt cx="6350000" cy="6350000"/>
          </a:xfrm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08D25EB5-2EB0-0243-55E0-423ACCCE29E5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29F05"/>
            </a:solidFill>
          </p:spPr>
          <p:txBody>
            <a:bodyPr/>
            <a:lstStyle/>
            <a:p>
              <a:endParaRPr lang="en-SG"/>
            </a:p>
          </p:txBody>
        </p:sp>
      </p:grpSp>
      <p:sp>
        <p:nvSpPr>
          <p:cNvPr id="9" name="AutoShape 9">
            <a:extLst>
              <a:ext uri="{FF2B5EF4-FFF2-40B4-BE49-F238E27FC236}">
                <a16:creationId xmlns:a16="http://schemas.microsoft.com/office/drawing/2014/main" id="{3E93D7D8-0BF3-7E52-9D2A-DA2F72365BBD}"/>
              </a:ext>
            </a:extLst>
          </p:cNvPr>
          <p:cNvSpPr/>
          <p:nvPr/>
        </p:nvSpPr>
        <p:spPr>
          <a:xfrm rot="5400000">
            <a:off x="15307919" y="8417186"/>
            <a:ext cx="571508" cy="0"/>
          </a:xfrm>
          <a:prstGeom prst="line">
            <a:avLst/>
          </a:prstGeom>
          <a:ln w="76200" cap="rnd">
            <a:solidFill>
              <a:srgbClr val="FFFFFF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SG"/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B035F162-4744-1005-BDC6-8DFB9069B3AA}"/>
              </a:ext>
            </a:extLst>
          </p:cNvPr>
          <p:cNvSpPr txBox="1"/>
          <p:nvPr/>
        </p:nvSpPr>
        <p:spPr>
          <a:xfrm>
            <a:off x="1447800" y="1956331"/>
            <a:ext cx="15178703" cy="8592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649"/>
              </a:lnSpc>
            </a:pPr>
            <a:r>
              <a:rPr lang="en-US" sz="6999">
                <a:solidFill>
                  <a:srgbClr val="141414"/>
                </a:solidFill>
                <a:latin typeface="Intro Rust"/>
                <a:ea typeface="Intro Rust"/>
                <a:cs typeface="Intro Rust"/>
                <a:sym typeface="Intro Rust"/>
              </a:rPr>
              <a:t>Plan for today</a:t>
            </a:r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893A4C6A-3FB5-6FFC-4255-5F892DA2834B}"/>
              </a:ext>
            </a:extLst>
          </p:cNvPr>
          <p:cNvSpPr txBox="1"/>
          <p:nvPr/>
        </p:nvSpPr>
        <p:spPr>
          <a:xfrm>
            <a:off x="1242870" y="3203627"/>
            <a:ext cx="15588562" cy="48828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87791" lvl="1" indent="-393895">
              <a:lnSpc>
                <a:spcPts val="5509"/>
              </a:lnSpc>
              <a:buFont typeface="Arial"/>
              <a:buChar char="•"/>
            </a:pPr>
            <a:r>
              <a:rPr lang="en-US" sz="3648">
                <a:solidFill>
                  <a:srgbClr val="141414"/>
                </a:solidFill>
                <a:latin typeface="Source Sans Pro"/>
                <a:ea typeface="Source Sans Pro"/>
                <a:sym typeface="Canva Sans"/>
              </a:rPr>
              <a:t>Word2Vec workshop (10:30)</a:t>
            </a:r>
          </a:p>
          <a:p>
            <a:pPr marL="787791" lvl="1" indent="-393895">
              <a:lnSpc>
                <a:spcPts val="5509"/>
              </a:lnSpc>
              <a:buFont typeface="Arial"/>
              <a:buChar char="•"/>
            </a:pPr>
            <a:r>
              <a:rPr lang="en-US" sz="3648">
                <a:solidFill>
                  <a:srgbClr val="141414"/>
                </a:solidFill>
                <a:latin typeface="Source Sans Pro"/>
                <a:ea typeface="Source Sans Pro"/>
                <a:sym typeface="Canva Sans"/>
              </a:rPr>
              <a:t>RNN workshop (11:30)</a:t>
            </a:r>
          </a:p>
          <a:p>
            <a:pPr marL="787791" lvl="1" indent="-393895">
              <a:lnSpc>
                <a:spcPts val="5509"/>
              </a:lnSpc>
              <a:buFont typeface="Arial"/>
              <a:buChar char="•"/>
            </a:pPr>
            <a:r>
              <a:rPr lang="en-US" sz="3648">
                <a:solidFill>
                  <a:srgbClr val="141414"/>
                </a:solidFill>
                <a:latin typeface="Source Sans Pro"/>
                <a:ea typeface="Source Sans Pro"/>
                <a:sym typeface="Canva Sans"/>
              </a:rPr>
              <a:t>RNN practical (12:30)</a:t>
            </a:r>
          </a:p>
          <a:p>
            <a:pPr marL="787791" lvl="1" indent="-393895">
              <a:lnSpc>
                <a:spcPts val="5509"/>
              </a:lnSpc>
              <a:buFont typeface="Arial"/>
              <a:buChar char="•"/>
            </a:pPr>
            <a:r>
              <a:rPr lang="en-US" sz="3648">
                <a:solidFill>
                  <a:srgbClr val="141414"/>
                </a:solidFill>
                <a:latin typeface="Source Sans Pro"/>
                <a:ea typeface="Source Sans Pro"/>
                <a:sym typeface="Canva Sans"/>
              </a:rPr>
              <a:t>Lunch break (1:45)</a:t>
            </a:r>
          </a:p>
          <a:p>
            <a:pPr marL="787791" lvl="1" indent="-393895">
              <a:lnSpc>
                <a:spcPts val="5509"/>
              </a:lnSpc>
              <a:buFont typeface="Arial"/>
              <a:buChar char="•"/>
            </a:pPr>
            <a:r>
              <a:rPr lang="en-US" sz="3648">
                <a:solidFill>
                  <a:srgbClr val="141414"/>
                </a:solidFill>
                <a:latin typeface="Source Sans Pro"/>
                <a:ea typeface="Source Sans Pro"/>
                <a:sym typeface="Canva Sans"/>
              </a:rPr>
              <a:t>LLM workshop (2.15)</a:t>
            </a:r>
          </a:p>
          <a:p>
            <a:pPr marL="787791" lvl="1" indent="-393895">
              <a:lnSpc>
                <a:spcPts val="5509"/>
              </a:lnSpc>
              <a:buFont typeface="Arial"/>
              <a:buChar char="•"/>
            </a:pPr>
            <a:r>
              <a:rPr lang="en-US" sz="3648">
                <a:solidFill>
                  <a:srgbClr val="141414"/>
                </a:solidFill>
                <a:latin typeface="Source Sans Pro"/>
                <a:ea typeface="Source Sans Pro"/>
                <a:sym typeface="Canva Sans"/>
              </a:rPr>
              <a:t>LLM practical (2.45)</a:t>
            </a:r>
          </a:p>
          <a:p>
            <a:pPr marL="787791" lvl="1" indent="-393895" algn="l">
              <a:lnSpc>
                <a:spcPts val="5509"/>
              </a:lnSpc>
              <a:buFont typeface="Arial"/>
              <a:buChar char="•"/>
            </a:pPr>
            <a:endParaRPr lang="en-US" sz="3648">
              <a:solidFill>
                <a:srgbClr val="141414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27044311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333" b="-9333"/>
            </a:stretch>
          </a:blipFill>
        </p:spPr>
        <p:txBody>
          <a:bodyPr/>
          <a:lstStyle/>
          <a:p>
            <a:endParaRPr lang="en-SG"/>
          </a:p>
        </p:txBody>
      </p:sp>
      <p:grpSp>
        <p:nvGrpSpPr>
          <p:cNvPr id="3" name="Group 3"/>
          <p:cNvGrpSpPr/>
          <p:nvPr/>
        </p:nvGrpSpPr>
        <p:grpSpPr>
          <a:xfrm>
            <a:off x="1028700" y="657996"/>
            <a:ext cx="16230600" cy="9052136"/>
            <a:chOff x="0" y="0"/>
            <a:chExt cx="6862939" cy="38276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862939" cy="3827601"/>
            </a:xfrm>
            <a:custGeom>
              <a:avLst/>
              <a:gdLst/>
              <a:ahLst/>
              <a:cxnLst/>
              <a:rect l="l" t="t" r="r" b="b"/>
              <a:pathLst>
                <a:path w="6862939" h="3827601">
                  <a:moveTo>
                    <a:pt x="6738479" y="3827601"/>
                  </a:moveTo>
                  <a:lnTo>
                    <a:pt x="124460" y="3827601"/>
                  </a:lnTo>
                  <a:cubicBezTo>
                    <a:pt x="55880" y="3827601"/>
                    <a:pt x="0" y="3771721"/>
                    <a:pt x="0" y="3703141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6738479" y="0"/>
                  </a:lnTo>
                  <a:cubicBezTo>
                    <a:pt x="6807059" y="0"/>
                    <a:pt x="6862939" y="55880"/>
                    <a:pt x="6862939" y="124460"/>
                  </a:cubicBezTo>
                  <a:lnTo>
                    <a:pt x="6862939" y="3703141"/>
                  </a:lnTo>
                  <a:cubicBezTo>
                    <a:pt x="6862939" y="3771721"/>
                    <a:pt x="6807059" y="3827601"/>
                    <a:pt x="6738479" y="3827601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SG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4864140" y="7725753"/>
            <a:ext cx="1459066" cy="1459066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29F05"/>
            </a:solidFill>
          </p:spPr>
          <p:txBody>
            <a:bodyPr/>
            <a:lstStyle/>
            <a:p>
              <a:endParaRPr lang="en-SG"/>
            </a:p>
          </p:txBody>
        </p:sp>
      </p:grpSp>
      <p:sp>
        <p:nvSpPr>
          <p:cNvPr id="9" name="AutoShape 9"/>
          <p:cNvSpPr/>
          <p:nvPr/>
        </p:nvSpPr>
        <p:spPr>
          <a:xfrm rot="5400000">
            <a:off x="15307919" y="8417186"/>
            <a:ext cx="571508" cy="0"/>
          </a:xfrm>
          <a:prstGeom prst="line">
            <a:avLst/>
          </a:prstGeom>
          <a:ln w="76200" cap="rnd">
            <a:solidFill>
              <a:srgbClr val="FFFFFF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SG"/>
          </a:p>
        </p:txBody>
      </p:sp>
      <p:sp>
        <p:nvSpPr>
          <p:cNvPr id="10" name="TextBox 10"/>
          <p:cNvSpPr txBox="1"/>
          <p:nvPr/>
        </p:nvSpPr>
        <p:spPr>
          <a:xfrm>
            <a:off x="1524001" y="1956331"/>
            <a:ext cx="14799206" cy="8592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649"/>
              </a:lnSpc>
            </a:pPr>
            <a:r>
              <a:rPr lang="en-US" sz="6999">
                <a:solidFill>
                  <a:srgbClr val="141414"/>
                </a:solidFill>
                <a:latin typeface="Intro Rust"/>
                <a:ea typeface="Intro Rust"/>
                <a:cs typeface="Intro Rust"/>
                <a:sym typeface="Intro Rust"/>
              </a:rPr>
              <a:t>Question about NTU?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676400" y="3984561"/>
            <a:ext cx="15198082" cy="34722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87791" lvl="1" indent="-393895">
              <a:lnSpc>
                <a:spcPts val="5509"/>
              </a:lnSpc>
              <a:buFont typeface="Arial"/>
              <a:buChar char="•"/>
            </a:pPr>
            <a:r>
              <a:rPr lang="en-US" sz="3200">
                <a:solidFill>
                  <a:srgbClr val="141414"/>
                </a:solidFill>
                <a:latin typeface="Source Sans Pro"/>
                <a:ea typeface="Source Sans Pro"/>
                <a:sym typeface="Canva Sans"/>
              </a:rPr>
              <a:t>Student life</a:t>
            </a:r>
          </a:p>
          <a:p>
            <a:pPr marL="787791" lvl="1" indent="-393895">
              <a:lnSpc>
                <a:spcPts val="5509"/>
              </a:lnSpc>
              <a:buFont typeface="Arial"/>
              <a:buChar char="•"/>
            </a:pPr>
            <a:r>
              <a:rPr lang="en-US" sz="3200">
                <a:solidFill>
                  <a:srgbClr val="141414"/>
                </a:solidFill>
                <a:latin typeface="Source Sans Pro"/>
                <a:ea typeface="Source Sans Pro"/>
                <a:sym typeface="Canva Sans"/>
              </a:rPr>
              <a:t>Internship</a:t>
            </a:r>
          </a:p>
          <a:p>
            <a:pPr marL="787791" lvl="1" indent="-393895">
              <a:lnSpc>
                <a:spcPts val="5509"/>
              </a:lnSpc>
              <a:buFont typeface="Arial"/>
              <a:buChar char="•"/>
            </a:pPr>
            <a:r>
              <a:rPr lang="en-US" sz="3200">
                <a:solidFill>
                  <a:srgbClr val="141414"/>
                </a:solidFill>
                <a:latin typeface="Source Sans Pro"/>
                <a:ea typeface="Source Sans Pro"/>
                <a:sym typeface="Canva Sans"/>
              </a:rPr>
              <a:t>Hall</a:t>
            </a:r>
          </a:p>
          <a:p>
            <a:pPr marL="787791" lvl="1" indent="-393895">
              <a:lnSpc>
                <a:spcPts val="5509"/>
              </a:lnSpc>
              <a:buFont typeface="Arial"/>
              <a:buChar char="•"/>
            </a:pPr>
            <a:r>
              <a:rPr lang="en-US" sz="3200">
                <a:solidFill>
                  <a:srgbClr val="141414"/>
                </a:solidFill>
                <a:latin typeface="Source Sans Pro"/>
                <a:ea typeface="Source Sans Pro"/>
                <a:sym typeface="Canva Sans"/>
              </a:rPr>
              <a:t>Studies</a:t>
            </a:r>
          </a:p>
          <a:p>
            <a:pPr marL="787791" lvl="1" indent="-393895" algn="l">
              <a:lnSpc>
                <a:spcPts val="5509"/>
              </a:lnSpc>
              <a:buFont typeface="Arial"/>
              <a:buChar char="•"/>
            </a:pPr>
            <a:endParaRPr lang="en-US" sz="3648">
              <a:solidFill>
                <a:srgbClr val="141414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Custom</PresentationFormat>
  <Slides>7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PowerPoint Presentation</vt:lpstr>
      <vt:lpstr>PowerPoint Presentation</vt:lpstr>
      <vt:lpstr>PowerPoint Presentation</vt:lpstr>
      <vt:lpstr>Ng Tze Kean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Dynamic</dc:title>
  <dc:creator>Shruti Kannan</dc:creator>
  <cp:revision>1</cp:revision>
  <dcterms:created xsi:type="dcterms:W3CDTF">2006-08-16T00:00:00Z</dcterms:created>
  <dcterms:modified xsi:type="dcterms:W3CDTF">2024-12-07T02:12:29Z</dcterms:modified>
  <dc:identifier>DAGWdIE7bP0</dc:identifier>
</cp:coreProperties>
</file>

<file path=docProps/thumbnail.jpeg>
</file>